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5"/>
  </p:notesMasterIdLst>
  <p:sldIdLst>
    <p:sldId id="312" r:id="rId3"/>
    <p:sldId id="313" r:id="rId4"/>
    <p:sldId id="314" r:id="rId5"/>
    <p:sldId id="256" r:id="rId6"/>
    <p:sldId id="318" r:id="rId7"/>
    <p:sldId id="319" r:id="rId8"/>
    <p:sldId id="315" r:id="rId9"/>
    <p:sldId id="320" r:id="rId10"/>
    <p:sldId id="321" r:id="rId11"/>
    <p:sldId id="322" r:id="rId12"/>
    <p:sldId id="323" r:id="rId13"/>
    <p:sldId id="31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9"/>
    <p:restoredTop sz="94696"/>
  </p:normalViewPr>
  <p:slideViewPr>
    <p:cSldViewPr snapToGrid="0">
      <p:cViewPr varScale="1">
        <p:scale>
          <a:sx n="89" d="100"/>
          <a:sy n="89" d="100"/>
        </p:scale>
        <p:origin x="32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C536-D95A-E84C-8AE1-3C55BFB1C01F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38CCE-59AD-EE45-AFAA-BD16B7D47B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46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38CCE-59AD-EE45-AFAA-BD16B7D47BD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64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9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38CCE-59AD-EE45-AFAA-BD16B7D47BD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9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38CCE-59AD-EE45-AFAA-BD16B7D47BD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84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A47D8-CF4D-3143-8833-6641B2FBE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43CD64-9BB9-2973-5485-A17470505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996E6-8ED8-87CF-01D9-9BBC83C0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3C55B-CD67-8C23-9F59-09332065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47C7C1-6B45-3A3C-DC44-E17A1D23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25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BA1D1-9D7B-EF1E-D833-E7E00546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11FE73-BA28-7C18-FD29-2BB266247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38DDE6-BF28-5C89-8AA4-44D855EC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91925-60F8-5913-6FF6-5D84116C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F65CE7-DAE3-A8BC-E94A-39ECD10F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34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7ED4E8-9DEE-4F5A-F988-AB463526E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50892D-3EF5-A13E-08D2-4C1AAA2D1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01D095-BC00-DECF-0375-4D0EE0B5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E29993-ACE9-3C42-9DDD-3C4A45DF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413D5F-BAF6-EB01-E691-CA85A49E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09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2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5801"/>
            <a:ext cx="7661275" cy="2057400"/>
          </a:xfrm>
        </p:spPr>
        <p:txBody>
          <a:bodyPr wrap="square"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6191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191" y="3429001"/>
            <a:ext cx="3283527" cy="23802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685804"/>
            <a:ext cx="7661274" cy="2069086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3487" y="1153397"/>
            <a:ext cx="2871788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138039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1" y="3429000"/>
            <a:ext cx="5143501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5143500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153397"/>
            <a:ext cx="5629275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2282" y="3616037"/>
            <a:ext cx="5503718" cy="20719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049-71FF-411B-BCE5-A051E826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7692D-ABCF-997B-650B-266DF91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E306B-148D-CE50-D43B-2DEE1378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411AD-3E1B-501F-B9F8-D0AAF3F5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72686-CE9D-3B74-9DE2-86FB708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22D6-F437-1E07-DBC9-57FD732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F305-6821-F7EE-9D30-6FE81EC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77B57-6612-91EB-43E0-3E9AB535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931363-AB70-E9F7-1A6D-5D2A15E2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7B99EC-CD10-18F9-728C-48288938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E07A8E-0539-6E6F-1B22-DEAED202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56BF58-61A3-98C2-A22C-5E7FF54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40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5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3D5AF-5630-10C2-FC80-34E513FE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54D349-9CB5-0F43-2011-47BAB996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1C9B8E-2D85-05AC-6D4D-C4E8315F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DF31EB-DD03-9343-1EDD-A9A20B3C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3F240-5BA1-4BDF-D4B5-B31760AD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11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5A50C-8589-7787-B5BA-44144307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489082-00CE-6E9E-4347-2BD37880D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2ED022-F6C7-B014-1B57-09C1F4841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FAD51F-D32C-D96D-BB35-23918662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8C1F92-664D-B10C-DE04-1F2B821B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F60442-5762-5FB7-0315-CE29E044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3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4C3A2-704A-564A-0F9E-4DDE6489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4B7D7A-7FBB-DBAA-8D59-CFCE6A6C3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89AAB1-CE86-A5DC-FF1B-B091E9D92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D31A71-CEF4-C9ED-74CF-3328350CC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3EA00C-72BD-1729-2AFA-993FA837C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5007C9-1613-0D34-83D2-F1F1032F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AB21AAE-CD07-31E2-8E10-10ACADEB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FB7DA2A-CBE6-8AFA-FFC1-AFBAB65E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08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6AB23-2A10-B003-B6CB-DA39BD90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E016CB-76E4-0D02-F303-4BE58FC5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974976-5A54-2ADF-E24F-E85DE213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17AE00-69E5-4D64-EB20-BDFB3AC3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57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521633-5732-7265-305A-8FE3E568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B71415-27C9-DD84-D7D9-C7CDD086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11B668-4AE3-46AC-E12C-5BB5C172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44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A56E6-4601-BFA6-A00E-58555D5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752719-5270-1CDA-7DEF-27CAFE60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56C309-1C4A-D0AE-DFE4-44CA651E0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5BC99F-01BC-CF0A-3DC1-D08ED714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7134BD-48D8-A141-2AAF-549F390A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058DC8-825C-FC7F-1B6C-C1D24D8D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63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5FAC4-1F15-1589-DA7B-8BECBB1C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B1A70B-A05F-33C2-B7E3-D390D5BAA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74C845-39F9-C014-AAC6-D286CDD16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3AA037-5FE4-A7CE-20C0-D0E6F66D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1D91CD-4E67-378D-730E-EBFC4BCF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A107C6-50B4-815F-D0B9-5B68B4B2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38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AE2368D-85EC-E5AB-00C1-46CE09D9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CC246A-8E8C-C802-0A53-DA6D8370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83EB43-D72C-0A54-F7E9-2B64A5E50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6A4AD-AEF5-86EC-39F6-AE33264D7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7B8287-402E-A65A-6151-23B04539C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1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23"/>
            <a:ext cx="105156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29"/>
            <a:ext cx="105156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3958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11350549" y="6275881"/>
            <a:ext cx="378619" cy="267073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10707476" y="6260827"/>
            <a:ext cx="75978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5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92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VobqYENvGu0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spaço Reservado para Imagem 1" descr="Sol brilhando sobre a água&#10;&#10;Descrição gerada automaticamente">
            <a:extLst>
              <a:ext uri="{FF2B5EF4-FFF2-40B4-BE49-F238E27FC236}">
                <a16:creationId xmlns:a16="http://schemas.microsoft.com/office/drawing/2014/main" id="{ECFC8360-FDE5-A600-70EE-2761789FA3A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660B10-D622-7696-9B8F-A29742A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>
                <a:solidFill>
                  <a:schemeClr val="bg1"/>
                </a:solidFill>
                <a:latin typeface="+mj-lt"/>
              </a:rPr>
              <a:t>Porto Alegre</a:t>
            </a:r>
            <a:br>
              <a:rPr lang="en-US" sz="4100">
                <a:solidFill>
                  <a:schemeClr val="bg1"/>
                </a:solidFill>
                <a:latin typeface="+mj-lt"/>
              </a:rPr>
            </a:br>
            <a:br>
              <a:rPr lang="en-US" sz="4100">
                <a:solidFill>
                  <a:schemeClr val="bg1"/>
                </a:solidFill>
                <a:latin typeface="+mj-lt"/>
              </a:rPr>
            </a:br>
            <a:r>
              <a:rPr lang="en-US" sz="4100">
                <a:solidFill>
                  <a:schemeClr val="bg1"/>
                </a:solidFill>
                <a:latin typeface="+mj-lt"/>
              </a:rPr>
              <a:t>Cidade Candidata</a:t>
            </a:r>
            <a:br>
              <a:rPr lang="en-US" sz="4100">
                <a:solidFill>
                  <a:schemeClr val="bg1"/>
                </a:solidFill>
                <a:latin typeface="+mj-lt"/>
              </a:rPr>
            </a:br>
            <a:r>
              <a:rPr lang="en-US" sz="4100">
                <a:solidFill>
                  <a:schemeClr val="bg1"/>
                </a:solidFill>
                <a:latin typeface="+mj-lt"/>
              </a:rPr>
              <a:t>CBP2028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739B64-C005-FA51-D057-C4B59A15B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Apresentado por Francine Oliveira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4E2EC-7405-2A62-940B-47EB7719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4E73946-9152-2148-B286-BEF1B04A8193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94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orre de tijolos com relógio no topo&#10;&#10;Descrição gerada automaticamente com confiança média">
            <a:extLst>
              <a:ext uri="{FF2B5EF4-FFF2-40B4-BE49-F238E27FC236}">
                <a16:creationId xmlns:a16="http://schemas.microsoft.com/office/drawing/2014/main" id="{7AD34182-37C4-2038-D40F-B65B4B848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95" r="1" b="20510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Imagem 5" descr="Casa com gramado na frente&#10;&#10;Descrição gerada automaticamente">
            <a:extLst>
              <a:ext uri="{FF2B5EF4-FFF2-40B4-BE49-F238E27FC236}">
                <a16:creationId xmlns:a16="http://schemas.microsoft.com/office/drawing/2014/main" id="{925A1D4B-097D-ED1B-70D4-5FB86B1E3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59" r="2" b="7393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Imagem 3" descr="Casa com jardim&#10;&#10;Descrição gerada automaticamente">
            <a:extLst>
              <a:ext uri="{FF2B5EF4-FFF2-40B4-BE49-F238E27FC236}">
                <a16:creationId xmlns:a16="http://schemas.microsoft.com/office/drawing/2014/main" id="{D6010D9B-A080-659E-9647-9132DEE3D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616" r="2" b="2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Imagem 9" descr="Caminho de terra do lado de uma placa&#10;&#10;Descrição gerada automaticamente">
            <a:extLst>
              <a:ext uri="{FF2B5EF4-FFF2-40B4-BE49-F238E27FC236}">
                <a16:creationId xmlns:a16="http://schemas.microsoft.com/office/drawing/2014/main" id="{634BCBB1-81F3-06A0-BA8E-F0890252AE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406" r="-2" b="2466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5210F26-9CA4-FC25-F7D2-0A1B8759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1010" y="6356350"/>
            <a:ext cx="7527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5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ídia Online 3" descr="Porto Alegre é Demais!  Vídeo com Imagens Aéreas 2019">
            <a:hlinkClick r:id="" action="ppaction://media"/>
            <a:extLst>
              <a:ext uri="{FF2B5EF4-FFF2-40B4-BE49-F238E27FC236}">
                <a16:creationId xmlns:a16="http://schemas.microsoft.com/office/drawing/2014/main" id="{BC95E0DB-6205-05FC-4C54-71704C7A1B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66531"/>
            <a:ext cx="10519646" cy="59436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C3F723C-0243-CECF-68CE-C28BBF3C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ao ar livre, grama, voando, homem&#10;&#10;Descrição gerada automaticamente">
            <a:extLst>
              <a:ext uri="{FF2B5EF4-FFF2-40B4-BE49-F238E27FC236}">
                <a16:creationId xmlns:a16="http://schemas.microsoft.com/office/drawing/2014/main" id="{6788FE98-8B05-9364-BE07-F3194103D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71"/>
          <a:stretch/>
        </p:blipFill>
        <p:spPr>
          <a:xfrm>
            <a:off x="1452562" y="457200"/>
            <a:ext cx="9286875" cy="5943600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C75E48A-A4BA-8344-F264-FCDC6CAA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6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laca de um aeroporto&#10;&#10;Descrição gerada automaticamente">
            <a:extLst>
              <a:ext uri="{FF2B5EF4-FFF2-40B4-BE49-F238E27FC236}">
                <a16:creationId xmlns:a16="http://schemas.microsoft.com/office/drawing/2014/main" id="{AF6BF920-E855-CFBE-3409-946ED0657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79" t="14255" b="22493"/>
          <a:stretch/>
        </p:blipFill>
        <p:spPr>
          <a:xfrm>
            <a:off x="133927" y="1392574"/>
            <a:ext cx="8021782" cy="50703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0BCEE7-D8D8-41D4-4389-20B62890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2" y="259776"/>
            <a:ext cx="7661275" cy="2057400"/>
          </a:xfrm>
        </p:spPr>
        <p:txBody>
          <a:bodyPr/>
          <a:lstStyle/>
          <a:p>
            <a:r>
              <a:rPr lang="pt-BR" dirty="0"/>
              <a:t>Localização e Acesso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4A4E73-116E-565C-81E6-4FF87A502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5710" y="1392574"/>
            <a:ext cx="3902364" cy="1627717"/>
          </a:xfrm>
        </p:spPr>
        <p:txBody>
          <a:bodyPr>
            <a:noAutofit/>
          </a:bodyPr>
          <a:lstStyle/>
          <a:p>
            <a:endParaRPr lang="pt-BR" sz="2800" b="1" dirty="0">
              <a:solidFill>
                <a:schemeClr val="tx1"/>
              </a:solidFill>
            </a:endParaRPr>
          </a:p>
          <a:p>
            <a:endParaRPr lang="pt-BR" sz="2800" b="1" dirty="0">
              <a:solidFill>
                <a:schemeClr val="tx1"/>
              </a:solidFill>
            </a:endParaRPr>
          </a:p>
          <a:p>
            <a:r>
              <a:rPr lang="pt-BR" sz="2800" b="1" dirty="0">
                <a:solidFill>
                  <a:schemeClr val="tx1"/>
                </a:solidFill>
              </a:rPr>
              <a:t>Localização Estratégica e </a:t>
            </a:r>
          </a:p>
          <a:p>
            <a:r>
              <a:rPr lang="pt-BR" sz="2800" b="1" dirty="0">
                <a:solidFill>
                  <a:schemeClr val="tx1"/>
                </a:solidFill>
              </a:rPr>
              <a:t>Opções de Acesso</a:t>
            </a:r>
          </a:p>
          <a:p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25B10AC-49BE-77B8-F990-30DEE07B9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6191" y="2476509"/>
            <a:ext cx="3283527" cy="2996035"/>
          </a:xfrm>
        </p:spPr>
        <p:txBody>
          <a:bodyPr>
            <a:normAutofit/>
          </a:bodyPr>
          <a:lstStyle/>
          <a:p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Fácil acesso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Aeroporto Internacional Salgado Filho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Cerca de 150 voos diários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Voos diários para América do Norte, Europa e demais países da América Latina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1278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ço Reservado para Imagem 10" descr="Cidade vista de cima de um edifício&#10;&#10;Descrição gerada automaticamente">
            <a:extLst>
              <a:ext uri="{FF2B5EF4-FFF2-40B4-BE49-F238E27FC236}">
                <a16:creationId xmlns:a16="http://schemas.microsoft.com/office/drawing/2014/main" id="{9C1B640A-8270-B9AB-3FA0-1BC104AB882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8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4EFE3F-5292-CBF0-86C8-D5198799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>
                <a:latin typeface="+mj-lt"/>
              </a:rPr>
              <a:t>Sobre a cidade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F0E01B-839C-3AE4-E6CD-F334202E43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Infraestrutura Completa</a:t>
            </a:r>
          </a:p>
          <a:p>
            <a:pPr marL="971550" lvl="1" indent="-228600" defTabSz="914400"/>
            <a:r>
              <a:rPr lang="en-US" sz="2000" b="1"/>
              <a:t>Área total: </a:t>
            </a:r>
            <a:r>
              <a:rPr lang="en-US" sz="2000"/>
              <a:t>495 km2</a:t>
            </a:r>
          </a:p>
          <a:p>
            <a:pPr marL="971550" lvl="1" indent="-228600" defTabSz="914400"/>
            <a:r>
              <a:rPr lang="en-US" sz="2000" b="1"/>
              <a:t>População total: </a:t>
            </a:r>
            <a:r>
              <a:rPr lang="en-US" sz="2000"/>
              <a:t>1.332.000 (2022)</a:t>
            </a:r>
          </a:p>
          <a:p>
            <a:pPr marL="971550" lvl="1" indent="-228600" defTabSz="914400"/>
            <a:r>
              <a:rPr lang="en-US" sz="2000" b="1"/>
              <a:t>Clima: </a:t>
            </a:r>
            <a:r>
              <a:rPr lang="en-US" sz="2000"/>
              <a:t>subtropical úmido</a:t>
            </a:r>
          </a:p>
          <a:p>
            <a:pPr lvl="1" indent="-228600" defTabSz="914400"/>
            <a:r>
              <a:rPr lang="en-US" sz="2000" b="1"/>
              <a:t>		“Forno Alegre”</a:t>
            </a:r>
          </a:p>
          <a:p>
            <a:pPr marL="857250" lvl="1" indent="-228600" defTabSz="914400"/>
            <a:r>
              <a:rPr lang="en-US" sz="2000" b="1"/>
              <a:t>321 hotéis</a:t>
            </a:r>
          </a:p>
          <a:p>
            <a:pPr marL="1200150" lvl="2" indent="-228600" defTabSz="914400"/>
            <a:r>
              <a:rPr lang="en-US" sz="2000"/>
              <a:t>15.000 leitos</a:t>
            </a:r>
          </a:p>
          <a:p>
            <a:pPr marL="1200150" lvl="2" indent="-228600" defTabSz="914400"/>
            <a:r>
              <a:rPr lang="en-US" sz="2000"/>
              <a:t>5 – ⭐️ ⭐️ ⭐️ ⭐️ ⭐️</a:t>
            </a:r>
          </a:p>
          <a:p>
            <a:pPr marL="1200150" lvl="2" indent="-228600" defTabSz="914400"/>
            <a:r>
              <a:rPr lang="en-US" sz="2000"/>
              <a:t>24 – ⭐️ ⭐️ ⭐️ ⭐️</a:t>
            </a:r>
          </a:p>
          <a:p>
            <a:pPr lvl="2" indent="-228600" defTabSz="914400"/>
            <a:endParaRPr lang="en-US" sz="200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2521" y="256778"/>
            <a:ext cx="10439400" cy="13208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latin typeface="Poppins"/>
                <a:cs typeface="Poppins"/>
              </a:rPr>
              <a:t>Centros</a:t>
            </a:r>
            <a:r>
              <a:rPr lang="en-US" sz="4800" dirty="0">
                <a:latin typeface="Poppins"/>
                <a:cs typeface="Poppins"/>
              </a:rPr>
              <a:t> de </a:t>
            </a:r>
            <a:r>
              <a:rPr lang="en-US" sz="4800" dirty="0" err="1">
                <a:latin typeface="Poppins"/>
                <a:cs typeface="Poppins"/>
              </a:rPr>
              <a:t>Eventos</a:t>
            </a:r>
            <a:endParaRPr lang="en-US" sz="4800" dirty="0">
              <a:latin typeface="Poppins"/>
              <a:cs typeface="Poppins"/>
            </a:endParaRPr>
          </a:p>
        </p:txBody>
      </p:sp>
      <p:sp>
        <p:nvSpPr>
          <p:cNvPr id="4" name="Text 1"/>
          <p:cNvSpPr/>
          <p:nvPr/>
        </p:nvSpPr>
        <p:spPr>
          <a:xfrm>
            <a:off x="11353800" y="317500"/>
            <a:ext cx="368300" cy="3556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/>
              <a:t>5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393700" y="5880100"/>
            <a:ext cx="11328400" cy="12700"/>
          </a:xfrm>
          <a:prstGeom prst="line">
            <a:avLst/>
          </a:prstGeo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pt-BR"/>
          </a:p>
        </p:txBody>
      </p:sp>
      <p:pic>
        <p:nvPicPr>
          <p:cNvPr id="7" name="Imagem 6" descr="Mesa com cadeiras&#10;&#10;Descrição gerada automaticamente com confiança baixa">
            <a:extLst>
              <a:ext uri="{FF2B5EF4-FFF2-40B4-BE49-F238E27FC236}">
                <a16:creationId xmlns:a16="http://schemas.microsoft.com/office/drawing/2014/main" id="{BFB3AF9C-E098-4A6C-0AB8-4F6837640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604" y="990600"/>
            <a:ext cx="7397496" cy="481607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B913F67-0B5A-F599-FB53-5D799AA00A90}"/>
              </a:ext>
            </a:extLst>
          </p:cNvPr>
          <p:cNvSpPr/>
          <p:nvPr/>
        </p:nvSpPr>
        <p:spPr>
          <a:xfrm>
            <a:off x="393700" y="1351722"/>
            <a:ext cx="3754230" cy="4214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693CB3-E227-28FD-CEAE-AC4E0EDE40FB}"/>
              </a:ext>
            </a:extLst>
          </p:cNvPr>
          <p:cNvSpPr txBox="1"/>
          <p:nvPr/>
        </p:nvSpPr>
        <p:spPr>
          <a:xfrm>
            <a:off x="491434" y="1444913"/>
            <a:ext cx="35587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Centro de Eventos do Barra Shopping Sul</a:t>
            </a:r>
          </a:p>
          <a:p>
            <a:pPr algn="ctr"/>
            <a:endParaRPr lang="pt-BR" sz="2400" b="1" dirty="0"/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</a:t>
            </a:r>
            <a:r>
              <a:rPr lang="pt-BR" sz="1600" dirty="0">
                <a:latin typeface="Metropolis"/>
              </a:rPr>
              <a:t>2.200m²</a:t>
            </a:r>
            <a:r>
              <a:rPr lang="pt-BR" sz="1600" b="0" i="0" u="none" strike="noStrike" dirty="0">
                <a:effectLst/>
                <a:latin typeface="Metropolis"/>
              </a:rPr>
              <a:t> de área livre</a:t>
            </a:r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Acesso exclusivo e independente do shopping</a:t>
            </a:r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Ambientes moduláveis para receber qualquer evento</a:t>
            </a:r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Divisórias de 100 a 1.000m²</a:t>
            </a:r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Iluminação e climatização com controles setorizados</a:t>
            </a:r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Estrutura para dar suporte ao seu evento – cozinha equipada, camarins e materiais cênicos</a:t>
            </a:r>
          </a:p>
          <a:p>
            <a:pPr algn="ctr"/>
            <a:endParaRPr lang="pt-BR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2521" y="256778"/>
            <a:ext cx="10439400" cy="13208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latin typeface="Poppins"/>
                <a:cs typeface="Poppins"/>
              </a:rPr>
              <a:t>Centros</a:t>
            </a:r>
            <a:r>
              <a:rPr lang="en-US" sz="4800" dirty="0">
                <a:latin typeface="Poppins"/>
                <a:cs typeface="Poppins"/>
              </a:rPr>
              <a:t> de </a:t>
            </a:r>
            <a:r>
              <a:rPr lang="en-US" sz="4800" dirty="0" err="1">
                <a:latin typeface="Poppins"/>
                <a:cs typeface="Poppins"/>
              </a:rPr>
              <a:t>Eventos</a:t>
            </a:r>
            <a:endParaRPr lang="en-US" sz="4800" dirty="0">
              <a:latin typeface="Poppins"/>
              <a:cs typeface="Poppins"/>
            </a:endParaRPr>
          </a:p>
        </p:txBody>
      </p:sp>
      <p:sp>
        <p:nvSpPr>
          <p:cNvPr id="4" name="Text 1"/>
          <p:cNvSpPr/>
          <p:nvPr/>
        </p:nvSpPr>
        <p:spPr>
          <a:xfrm>
            <a:off x="11353800" y="317500"/>
            <a:ext cx="368300" cy="3556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/>
              <a:t>5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393700" y="5880100"/>
            <a:ext cx="11328400" cy="12700"/>
          </a:xfrm>
          <a:prstGeom prst="line">
            <a:avLst/>
          </a:prstGeo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B3AF9C-E098-4A6C-0AB8-4F68376407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24604" y="1378271"/>
            <a:ext cx="7397496" cy="416109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B913F67-0B5A-F599-FB53-5D799AA00A90}"/>
              </a:ext>
            </a:extLst>
          </p:cNvPr>
          <p:cNvSpPr/>
          <p:nvPr/>
        </p:nvSpPr>
        <p:spPr>
          <a:xfrm>
            <a:off x="393700" y="1351722"/>
            <a:ext cx="3754230" cy="4214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693CB3-E227-28FD-CEAE-AC4E0EDE40FB}"/>
              </a:ext>
            </a:extLst>
          </p:cNvPr>
          <p:cNvSpPr txBox="1"/>
          <p:nvPr/>
        </p:nvSpPr>
        <p:spPr>
          <a:xfrm>
            <a:off x="491434" y="1444913"/>
            <a:ext cx="35587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Centro de Eventos da </a:t>
            </a:r>
          </a:p>
          <a:p>
            <a:pPr algn="ctr"/>
            <a:r>
              <a:rPr lang="pt-BR" sz="2400" b="1" dirty="0"/>
              <a:t>PUCRS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effectLst/>
              </a:rPr>
              <a:t>5.617m² de área total </a:t>
            </a:r>
          </a:p>
          <a:p>
            <a:pPr algn="l" fontAlgn="base"/>
            <a:endParaRPr lang="pt-BR" b="0" i="0" u="none" strike="noStrike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effectLst/>
              </a:rPr>
              <a:t>Multifuncional e flexível, dispõe de as áreas livres moduláveis que permitem criar diversas configurações.</a:t>
            </a:r>
          </a:p>
          <a:p>
            <a:endParaRPr lang="pt-BR" b="0" i="0" u="none" strike="noStrike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effectLst/>
              </a:rPr>
              <a:t>O espaço ainda conta com um pavilhão de exposições integrado ao complexo de eventos.</a:t>
            </a:r>
          </a:p>
        </p:txBody>
      </p:sp>
    </p:spTree>
    <p:extLst>
      <p:ext uri="{BB962C8B-B14F-4D97-AF65-F5344CB8AC3E}">
        <p14:creationId xmlns:p14="http://schemas.microsoft.com/office/powerpoint/2010/main" val="417612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2521" y="256778"/>
            <a:ext cx="10439400" cy="13208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latin typeface="Poppins"/>
                <a:cs typeface="Poppins"/>
              </a:rPr>
              <a:t>Centros</a:t>
            </a:r>
            <a:r>
              <a:rPr lang="en-US" sz="4800" dirty="0">
                <a:latin typeface="Poppins"/>
                <a:cs typeface="Poppins"/>
              </a:rPr>
              <a:t> de </a:t>
            </a:r>
            <a:r>
              <a:rPr lang="en-US" sz="4800" dirty="0" err="1">
                <a:latin typeface="Poppins"/>
                <a:cs typeface="Poppins"/>
              </a:rPr>
              <a:t>Eventos</a:t>
            </a:r>
            <a:endParaRPr lang="en-US" sz="4800" dirty="0">
              <a:latin typeface="Poppins"/>
              <a:cs typeface="Poppins"/>
            </a:endParaRPr>
          </a:p>
        </p:txBody>
      </p:sp>
      <p:sp>
        <p:nvSpPr>
          <p:cNvPr id="4" name="Text 1"/>
          <p:cNvSpPr/>
          <p:nvPr/>
        </p:nvSpPr>
        <p:spPr>
          <a:xfrm>
            <a:off x="11353800" y="317500"/>
            <a:ext cx="368300" cy="3556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/>
              <a:t>5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393700" y="5880100"/>
            <a:ext cx="11328400" cy="12700"/>
          </a:xfrm>
          <a:prstGeom prst="line">
            <a:avLst/>
          </a:prstGeo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B3AF9C-E098-4A6C-0AB8-4F68376407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09109" y="1378271"/>
            <a:ext cx="6944691" cy="416109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B913F67-0B5A-F599-FB53-5D799AA00A90}"/>
              </a:ext>
            </a:extLst>
          </p:cNvPr>
          <p:cNvSpPr/>
          <p:nvPr/>
        </p:nvSpPr>
        <p:spPr>
          <a:xfrm>
            <a:off x="393700" y="1351722"/>
            <a:ext cx="3754230" cy="4214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693CB3-E227-28FD-CEAE-AC4E0EDE40FB}"/>
              </a:ext>
            </a:extLst>
          </p:cNvPr>
          <p:cNvSpPr txBox="1"/>
          <p:nvPr/>
        </p:nvSpPr>
        <p:spPr>
          <a:xfrm>
            <a:off x="491434" y="1444913"/>
            <a:ext cx="35587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Centro de Eventos da </a:t>
            </a:r>
          </a:p>
          <a:p>
            <a:pPr algn="ctr"/>
            <a:r>
              <a:rPr lang="pt-BR" sz="2400" b="1" dirty="0"/>
              <a:t>FIERGS</a:t>
            </a:r>
          </a:p>
          <a:p>
            <a:pPr algn="ctr"/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>
                <a:effectLst/>
              </a:rPr>
              <a:t>O Centro de Eventos FIERGS dispõe de até 45 salas moduláveis.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>
                <a:effectLst/>
              </a:rPr>
              <a:t>Teatro, também modulável de 1.757 lugares.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</a:t>
            </a:r>
            <a:r>
              <a:rPr lang="pt-BR" b="0" dirty="0">
                <a:effectLst/>
              </a:rPr>
              <a:t>avilhão de 14.000m², além de espaços digitais e ampla área externa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</a:t>
            </a:r>
            <a:r>
              <a:rPr lang="pt-BR" b="0" dirty="0">
                <a:effectLst/>
              </a:rPr>
              <a:t>erca de 56mil m² disponíveis para eventos outdoor.</a:t>
            </a:r>
          </a:p>
        </p:txBody>
      </p:sp>
    </p:spTree>
    <p:extLst>
      <p:ext uri="{BB962C8B-B14F-4D97-AF65-F5344CB8AC3E}">
        <p14:creationId xmlns:p14="http://schemas.microsoft.com/office/powerpoint/2010/main" val="418282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m 20" descr="Água com prédios ao fundo&#10;&#10;Descrição gerada automaticamente">
            <a:extLst>
              <a:ext uri="{FF2B5EF4-FFF2-40B4-BE49-F238E27FC236}">
                <a16:creationId xmlns:a16="http://schemas.microsoft.com/office/drawing/2014/main" id="{85A0C585-126D-9F12-38D3-5AC879F1B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90" b="1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1" name="Imagem 30" descr="Píer de madeira sobre a água&#10;&#10;Descrição gerada automaticamente">
            <a:extLst>
              <a:ext uri="{FF2B5EF4-FFF2-40B4-BE49-F238E27FC236}">
                <a16:creationId xmlns:a16="http://schemas.microsoft.com/office/drawing/2014/main" id="{EB9EB0DA-0882-705A-C53E-963B550C4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9" r="4" b="4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25" name="Imagem 24" descr="Por do sol na praia&#10;&#10;Descrição gerada automaticamente">
            <a:extLst>
              <a:ext uri="{FF2B5EF4-FFF2-40B4-BE49-F238E27FC236}">
                <a16:creationId xmlns:a16="http://schemas.microsoft.com/office/drawing/2014/main" id="{EB7F034A-7516-574F-C928-6015C6B2C1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19" r="2" b="2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A0539A-B390-2918-DB0E-C1D6D018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Lazer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Imagem 28" descr="Homem pulando no ar&#10;&#10;Descrição gerada automaticamente com confiança média">
            <a:extLst>
              <a:ext uri="{FF2B5EF4-FFF2-40B4-BE49-F238E27FC236}">
                <a16:creationId xmlns:a16="http://schemas.microsoft.com/office/drawing/2014/main" id="{5EF3F67E-87AE-582B-AE32-E811F828DA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01" r="1" b="1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12E2513-2FAA-2250-72C5-A5201BB3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404" y="6356350"/>
            <a:ext cx="23981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z="12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48">
            <a:extLst>
              <a:ext uri="{FF2B5EF4-FFF2-40B4-BE49-F238E27FC236}">
                <a16:creationId xmlns:a16="http://schemas.microsoft.com/office/drawing/2014/main" id="{F76371D7-6733-4D74-8B73-248817D8A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A0539A-B390-2918-DB0E-C1D6D018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3467"/>
            <a:ext cx="3429000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Lazer</a:t>
            </a:r>
          </a:p>
        </p:txBody>
      </p:sp>
      <p:pic>
        <p:nvPicPr>
          <p:cNvPr id="11" name="Imagem 10" descr="Navio na água e por do sol ao fundo&#10;&#10;Descrição gerada automaticamente">
            <a:extLst>
              <a:ext uri="{FF2B5EF4-FFF2-40B4-BE49-F238E27FC236}">
                <a16:creationId xmlns:a16="http://schemas.microsoft.com/office/drawing/2014/main" id="{03FB7949-D946-457E-B834-38C9356D2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59" b="1"/>
          <a:stretch/>
        </p:blipFill>
        <p:spPr>
          <a:xfrm>
            <a:off x="4688778" y="-6"/>
            <a:ext cx="3259105" cy="3094406"/>
          </a:xfrm>
          <a:custGeom>
            <a:avLst/>
            <a:gdLst/>
            <a:ahLst/>
            <a:cxnLst/>
            <a:rect l="l" t="t" r="r" b="b"/>
            <a:pathLst>
              <a:path w="3259105" h="3094406">
                <a:moveTo>
                  <a:pt x="11386" y="0"/>
                </a:moveTo>
                <a:lnTo>
                  <a:pt x="3241316" y="0"/>
                </a:lnTo>
                <a:lnTo>
                  <a:pt x="3237494" y="140685"/>
                </a:lnTo>
                <a:cubicBezTo>
                  <a:pt x="3238096" y="312748"/>
                  <a:pt x="3251393" y="484543"/>
                  <a:pt x="3249125" y="655694"/>
                </a:cubicBezTo>
                <a:cubicBezTo>
                  <a:pt x="3247916" y="750937"/>
                  <a:pt x="3225234" y="845926"/>
                  <a:pt x="3229467" y="941423"/>
                </a:cubicBezTo>
                <a:cubicBezTo>
                  <a:pt x="3241867" y="1230835"/>
                  <a:pt x="3237785" y="1520374"/>
                  <a:pt x="3253965" y="1809659"/>
                </a:cubicBezTo>
                <a:cubicBezTo>
                  <a:pt x="3264430" y="1950656"/>
                  <a:pt x="3258909" y="2092163"/>
                  <a:pt x="3237482" y="2232284"/>
                </a:cubicBezTo>
                <a:cubicBezTo>
                  <a:pt x="3219637" y="2337305"/>
                  <a:pt x="3230677" y="2443216"/>
                  <a:pt x="3238238" y="2548745"/>
                </a:cubicBezTo>
                <a:cubicBezTo>
                  <a:pt x="3247462" y="2676497"/>
                  <a:pt x="3252453" y="2804124"/>
                  <a:pt x="3237330" y="2932130"/>
                </a:cubicBezTo>
                <a:cubicBezTo>
                  <a:pt x="3234609" y="2954893"/>
                  <a:pt x="3233201" y="2977688"/>
                  <a:pt x="3232714" y="3000503"/>
                </a:cubicBezTo>
                <a:lnTo>
                  <a:pt x="3233615" y="3068153"/>
                </a:lnTo>
                <a:lnTo>
                  <a:pt x="3188413" y="3064932"/>
                </a:lnTo>
                <a:cubicBezTo>
                  <a:pt x="3039240" y="3057221"/>
                  <a:pt x="2889775" y="3057530"/>
                  <a:pt x="2740627" y="3065836"/>
                </a:cubicBezTo>
                <a:cubicBezTo>
                  <a:pt x="2641415" y="3072036"/>
                  <a:pt x="2543982" y="3095285"/>
                  <a:pt x="2443754" y="3094381"/>
                </a:cubicBezTo>
                <a:cubicBezTo>
                  <a:pt x="2190453" y="3091669"/>
                  <a:pt x="1936390" y="3075782"/>
                  <a:pt x="1682327" y="3078752"/>
                </a:cubicBezTo>
                <a:cubicBezTo>
                  <a:pt x="1674197" y="3078882"/>
                  <a:pt x="1666067" y="3076944"/>
                  <a:pt x="1657937" y="3076944"/>
                </a:cubicBezTo>
                <a:cubicBezTo>
                  <a:pt x="1524046" y="3071390"/>
                  <a:pt x="1390155" y="3066482"/>
                  <a:pt x="1256136" y="3078623"/>
                </a:cubicBezTo>
                <a:cubicBezTo>
                  <a:pt x="1168104" y="3086502"/>
                  <a:pt x="1080452" y="3095932"/>
                  <a:pt x="991530" y="3090248"/>
                </a:cubicBezTo>
                <a:cubicBezTo>
                  <a:pt x="867801" y="3082369"/>
                  <a:pt x="744072" y="3076686"/>
                  <a:pt x="620090" y="3080948"/>
                </a:cubicBezTo>
                <a:cubicBezTo>
                  <a:pt x="570293" y="3082369"/>
                  <a:pt x="520497" y="3080948"/>
                  <a:pt x="470828" y="3080948"/>
                </a:cubicBezTo>
                <a:lnTo>
                  <a:pt x="469939" y="3081207"/>
                </a:lnTo>
                <a:cubicBezTo>
                  <a:pt x="437418" y="3081207"/>
                  <a:pt x="404898" y="3081982"/>
                  <a:pt x="372378" y="3081207"/>
                </a:cubicBezTo>
                <a:cubicBezTo>
                  <a:pt x="311022" y="3079786"/>
                  <a:pt x="249634" y="3076944"/>
                  <a:pt x="188230" y="3075879"/>
                </a:cubicBezTo>
                <a:lnTo>
                  <a:pt x="19434" y="3080760"/>
                </a:lnTo>
                <a:lnTo>
                  <a:pt x="23335" y="2940210"/>
                </a:lnTo>
                <a:cubicBezTo>
                  <a:pt x="23652" y="2892334"/>
                  <a:pt x="22808" y="2844419"/>
                  <a:pt x="20355" y="2796447"/>
                </a:cubicBezTo>
                <a:cubicBezTo>
                  <a:pt x="13984" y="2674257"/>
                  <a:pt x="1879" y="2552193"/>
                  <a:pt x="9780" y="2429876"/>
                </a:cubicBezTo>
                <a:cubicBezTo>
                  <a:pt x="16112" y="2301583"/>
                  <a:pt x="14277" y="2173022"/>
                  <a:pt x="4301" y="2044958"/>
                </a:cubicBezTo>
                <a:cubicBezTo>
                  <a:pt x="-1433" y="1980958"/>
                  <a:pt x="-1433" y="1916563"/>
                  <a:pt x="4301" y="1852563"/>
                </a:cubicBezTo>
                <a:cubicBezTo>
                  <a:pt x="20584" y="1696404"/>
                  <a:pt x="24839" y="1539213"/>
                  <a:pt x="17042" y="1382404"/>
                </a:cubicBezTo>
                <a:cubicBezTo>
                  <a:pt x="12582" y="1264291"/>
                  <a:pt x="4810" y="1146306"/>
                  <a:pt x="10288" y="1027939"/>
                </a:cubicBezTo>
                <a:cubicBezTo>
                  <a:pt x="16786" y="889439"/>
                  <a:pt x="21756" y="750813"/>
                  <a:pt x="15386" y="612313"/>
                </a:cubicBezTo>
                <a:cubicBezTo>
                  <a:pt x="8683" y="463705"/>
                  <a:pt x="9868" y="314846"/>
                  <a:pt x="18952" y="166364"/>
                </a:cubicBezTo>
                <a:close/>
              </a:path>
            </a:pathLst>
          </a:custGeom>
        </p:spPr>
      </p:pic>
      <p:pic>
        <p:nvPicPr>
          <p:cNvPr id="9" name="Imagem 8" descr="Placa de letreiro afixada em fachada de loja com cobertura de entrada de estabelecimento&#10;&#10;Descrição gerada automaticamente">
            <a:extLst>
              <a:ext uri="{FF2B5EF4-FFF2-40B4-BE49-F238E27FC236}">
                <a16:creationId xmlns:a16="http://schemas.microsoft.com/office/drawing/2014/main" id="{D94DAABF-737D-4D6A-DD64-83B1B1DC8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8" r="28624" b="3"/>
          <a:stretch/>
        </p:blipFill>
        <p:spPr>
          <a:xfrm>
            <a:off x="4683193" y="3258423"/>
            <a:ext cx="3259855" cy="3599585"/>
          </a:xfrm>
          <a:custGeom>
            <a:avLst/>
            <a:gdLst/>
            <a:ahLst/>
            <a:cxnLst/>
            <a:rect l="l" t="t" r="r" b="b"/>
            <a:pathLst>
              <a:path w="3259855" h="3599585">
                <a:moveTo>
                  <a:pt x="954022" y="498"/>
                </a:moveTo>
                <a:cubicBezTo>
                  <a:pt x="1119756" y="-3044"/>
                  <a:pt x="1286080" y="13085"/>
                  <a:pt x="1451761" y="24419"/>
                </a:cubicBezTo>
                <a:cubicBezTo>
                  <a:pt x="1625133" y="36367"/>
                  <a:pt x="1799027" y="38046"/>
                  <a:pt x="1972590" y="29457"/>
                </a:cubicBezTo>
                <a:cubicBezTo>
                  <a:pt x="2098351" y="23256"/>
                  <a:pt x="2223604" y="9049"/>
                  <a:pt x="2349873" y="12278"/>
                </a:cubicBezTo>
                <a:cubicBezTo>
                  <a:pt x="2532672" y="16928"/>
                  <a:pt x="2715343" y="23773"/>
                  <a:pt x="2898396" y="19124"/>
                </a:cubicBezTo>
                <a:cubicBezTo>
                  <a:pt x="2963040" y="17526"/>
                  <a:pt x="3027701" y="14038"/>
                  <a:pt x="3092353" y="11720"/>
                </a:cubicBezTo>
                <a:lnTo>
                  <a:pt x="3250836" y="11402"/>
                </a:lnTo>
                <a:lnTo>
                  <a:pt x="3254106" y="90752"/>
                </a:lnTo>
                <a:cubicBezTo>
                  <a:pt x="3254106" y="138488"/>
                  <a:pt x="3252140" y="186224"/>
                  <a:pt x="3248209" y="233871"/>
                </a:cubicBezTo>
                <a:cubicBezTo>
                  <a:pt x="3240316" y="320987"/>
                  <a:pt x="3242191" y="408521"/>
                  <a:pt x="3253804" y="495345"/>
                </a:cubicBezTo>
                <a:cubicBezTo>
                  <a:pt x="3266506" y="596937"/>
                  <a:pt x="3256677" y="698530"/>
                  <a:pt x="3247452" y="800123"/>
                </a:cubicBezTo>
                <a:cubicBezTo>
                  <a:pt x="3230970" y="978926"/>
                  <a:pt x="3238380" y="1157601"/>
                  <a:pt x="3250477" y="1336023"/>
                </a:cubicBezTo>
                <a:cubicBezTo>
                  <a:pt x="3258220" y="1458862"/>
                  <a:pt x="3253970" y="1582030"/>
                  <a:pt x="3237775" y="1704297"/>
                </a:cubicBezTo>
                <a:cubicBezTo>
                  <a:pt x="3234901" y="1728615"/>
                  <a:pt x="3233729" y="1752966"/>
                  <a:pt x="3233143" y="1777332"/>
                </a:cubicBezTo>
                <a:lnTo>
                  <a:pt x="3232811" y="1799145"/>
                </a:lnTo>
                <a:lnTo>
                  <a:pt x="3228576" y="1842531"/>
                </a:lnTo>
                <a:lnTo>
                  <a:pt x="3232166" y="1914850"/>
                </a:lnTo>
                <a:lnTo>
                  <a:pt x="3231789" y="1922451"/>
                </a:lnTo>
                <a:lnTo>
                  <a:pt x="3237441" y="1980367"/>
                </a:lnTo>
                <a:lnTo>
                  <a:pt x="3249248" y="2182039"/>
                </a:lnTo>
                <a:cubicBezTo>
                  <a:pt x="3250586" y="2269847"/>
                  <a:pt x="3248126" y="2357696"/>
                  <a:pt x="3241858" y="2445415"/>
                </a:cubicBezTo>
                <a:cubicBezTo>
                  <a:pt x="3232633" y="2606947"/>
                  <a:pt x="3242160" y="2768225"/>
                  <a:pt x="3253351" y="2929631"/>
                </a:cubicBezTo>
                <a:cubicBezTo>
                  <a:pt x="3266657" y="3121514"/>
                  <a:pt x="3245487" y="3313270"/>
                  <a:pt x="3242311" y="3505152"/>
                </a:cubicBezTo>
                <a:cubicBezTo>
                  <a:pt x="3242008" y="3522360"/>
                  <a:pt x="3243142" y="3539599"/>
                  <a:pt x="3244541" y="3556838"/>
                </a:cubicBezTo>
                <a:lnTo>
                  <a:pt x="3247700" y="3599585"/>
                </a:lnTo>
                <a:lnTo>
                  <a:pt x="15795" y="3599585"/>
                </a:lnTo>
                <a:lnTo>
                  <a:pt x="11716" y="3325801"/>
                </a:lnTo>
                <a:cubicBezTo>
                  <a:pt x="9693" y="3229953"/>
                  <a:pt x="8801" y="3134170"/>
                  <a:pt x="14216" y="3038609"/>
                </a:cubicBezTo>
                <a:cubicBezTo>
                  <a:pt x="20970" y="2919986"/>
                  <a:pt x="19695" y="2799963"/>
                  <a:pt x="14981" y="2681849"/>
                </a:cubicBezTo>
                <a:cubicBezTo>
                  <a:pt x="10266" y="2563738"/>
                  <a:pt x="3896" y="2445497"/>
                  <a:pt x="14981" y="2327384"/>
                </a:cubicBezTo>
                <a:cubicBezTo>
                  <a:pt x="23136" y="2224777"/>
                  <a:pt x="25047" y="2121762"/>
                  <a:pt x="20714" y="2018915"/>
                </a:cubicBezTo>
                <a:cubicBezTo>
                  <a:pt x="15745" y="1839643"/>
                  <a:pt x="6063" y="1660244"/>
                  <a:pt x="16637" y="1480971"/>
                </a:cubicBezTo>
                <a:cubicBezTo>
                  <a:pt x="32819" y="1209834"/>
                  <a:pt x="23136" y="938951"/>
                  <a:pt x="10394" y="668069"/>
                </a:cubicBezTo>
                <a:cubicBezTo>
                  <a:pt x="1475" y="482681"/>
                  <a:pt x="-5915" y="297422"/>
                  <a:pt x="6827" y="112034"/>
                </a:cubicBezTo>
                <a:lnTo>
                  <a:pt x="12538" y="21615"/>
                </a:lnTo>
                <a:lnTo>
                  <a:pt x="13383" y="21707"/>
                </a:lnTo>
                <a:cubicBezTo>
                  <a:pt x="79680" y="11270"/>
                  <a:pt x="146855" y="7847"/>
                  <a:pt x="213839" y="11503"/>
                </a:cubicBezTo>
                <a:cubicBezTo>
                  <a:pt x="405275" y="17315"/>
                  <a:pt x="595695" y="34236"/>
                  <a:pt x="788529" y="11503"/>
                </a:cubicBezTo>
                <a:cubicBezTo>
                  <a:pt x="843598" y="5045"/>
                  <a:pt x="898777" y="1679"/>
                  <a:pt x="954022" y="498"/>
                </a:cubicBezTo>
                <a:close/>
              </a:path>
            </a:pathLst>
          </a:custGeom>
        </p:spPr>
      </p:pic>
      <p:pic>
        <p:nvPicPr>
          <p:cNvPr id="7" name="Imagem 6" descr="Vista aérea de uma cidade na beira do rio&#10;&#10;Descrição gerada automaticamente">
            <a:extLst>
              <a:ext uri="{FF2B5EF4-FFF2-40B4-BE49-F238E27FC236}">
                <a16:creationId xmlns:a16="http://schemas.microsoft.com/office/drawing/2014/main" id="{E85AE39A-8B1C-3366-9799-0EAC64E2D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3"/>
          <a:stretch/>
        </p:blipFill>
        <p:spPr>
          <a:xfrm>
            <a:off x="8153017" y="-7"/>
            <a:ext cx="4038983" cy="4195184"/>
          </a:xfrm>
          <a:custGeom>
            <a:avLst/>
            <a:gdLst/>
            <a:ahLst/>
            <a:cxnLst/>
            <a:rect l="l" t="t" r="r" b="b"/>
            <a:pathLst>
              <a:path w="4038983" h="4195184">
                <a:moveTo>
                  <a:pt x="25292" y="0"/>
                </a:moveTo>
                <a:lnTo>
                  <a:pt x="4038983" y="0"/>
                </a:lnTo>
                <a:lnTo>
                  <a:pt x="4038983" y="4173249"/>
                </a:lnTo>
                <a:lnTo>
                  <a:pt x="3931557" y="4161775"/>
                </a:lnTo>
                <a:cubicBezTo>
                  <a:pt x="3887047" y="4159904"/>
                  <a:pt x="3842427" y="4160901"/>
                  <a:pt x="3797950" y="4164774"/>
                </a:cubicBezTo>
                <a:cubicBezTo>
                  <a:pt x="3568711" y="4179842"/>
                  <a:pt x="3339218" y="4173041"/>
                  <a:pt x="3109979" y="4176375"/>
                </a:cubicBezTo>
                <a:cubicBezTo>
                  <a:pt x="2803311" y="4180909"/>
                  <a:pt x="2496897" y="4169308"/>
                  <a:pt x="2190356" y="4168242"/>
                </a:cubicBezTo>
                <a:cubicBezTo>
                  <a:pt x="2127525" y="4167975"/>
                  <a:pt x="2064439" y="4171442"/>
                  <a:pt x="2001862" y="4176775"/>
                </a:cubicBezTo>
                <a:cubicBezTo>
                  <a:pt x="1915168" y="4183976"/>
                  <a:pt x="1829615" y="4174908"/>
                  <a:pt x="1743683" y="4166375"/>
                </a:cubicBezTo>
                <a:cubicBezTo>
                  <a:pt x="1640105" y="4156108"/>
                  <a:pt x="1536783" y="4165175"/>
                  <a:pt x="1433841" y="4177042"/>
                </a:cubicBezTo>
                <a:cubicBezTo>
                  <a:pt x="1257114" y="4197030"/>
                  <a:pt x="1079054" y="4200510"/>
                  <a:pt x="901742" y="4187442"/>
                </a:cubicBezTo>
                <a:cubicBezTo>
                  <a:pt x="705885" y="4173442"/>
                  <a:pt x="510157" y="4175976"/>
                  <a:pt x="314300" y="4177042"/>
                </a:cubicBezTo>
                <a:lnTo>
                  <a:pt x="22883" y="4176257"/>
                </a:lnTo>
                <a:lnTo>
                  <a:pt x="15491" y="4122289"/>
                </a:lnTo>
                <a:cubicBezTo>
                  <a:pt x="3576" y="4042652"/>
                  <a:pt x="-1474" y="3962394"/>
                  <a:pt x="370" y="3882149"/>
                </a:cubicBezTo>
                <a:cubicBezTo>
                  <a:pt x="219" y="3686075"/>
                  <a:pt x="10652" y="3490382"/>
                  <a:pt x="29555" y="3294816"/>
                </a:cubicBezTo>
                <a:cubicBezTo>
                  <a:pt x="34137" y="3222826"/>
                  <a:pt x="32065" y="3150656"/>
                  <a:pt x="23355" y="3078932"/>
                </a:cubicBezTo>
                <a:cubicBezTo>
                  <a:pt x="14645" y="2997950"/>
                  <a:pt x="17685" y="2916371"/>
                  <a:pt x="32428" y="2835999"/>
                </a:cubicBezTo>
                <a:cubicBezTo>
                  <a:pt x="51027" y="2740756"/>
                  <a:pt x="42710" y="2645512"/>
                  <a:pt x="35906" y="2550269"/>
                </a:cubicBezTo>
                <a:cubicBezTo>
                  <a:pt x="17306" y="2288796"/>
                  <a:pt x="-5377" y="2027322"/>
                  <a:pt x="9746" y="1764959"/>
                </a:cubicBezTo>
                <a:cubicBezTo>
                  <a:pt x="12922" y="1708956"/>
                  <a:pt x="26832" y="1654350"/>
                  <a:pt x="32580" y="1598729"/>
                </a:cubicBezTo>
                <a:cubicBezTo>
                  <a:pt x="49365" y="1437069"/>
                  <a:pt x="29705" y="1276045"/>
                  <a:pt x="21691" y="1114767"/>
                </a:cubicBezTo>
                <a:cubicBezTo>
                  <a:pt x="10169" y="936281"/>
                  <a:pt x="12497" y="757351"/>
                  <a:pt x="28647" y="579120"/>
                </a:cubicBezTo>
                <a:cubicBezTo>
                  <a:pt x="38779" y="482353"/>
                  <a:pt x="42219" y="385459"/>
                  <a:pt x="40971" y="288533"/>
                </a:cubicBezTo>
                <a:close/>
              </a:path>
            </a:pathLst>
          </a:custGeom>
        </p:spPr>
      </p:pic>
      <p:sp>
        <p:nvSpPr>
          <p:cNvPr id="7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76656 w 3383280"/>
              <a:gd name="connsiteY1" fmla="*/ 0 h 18288"/>
              <a:gd name="connsiteX2" fmla="*/ 1319479 w 3383280"/>
              <a:gd name="connsiteY2" fmla="*/ 0 h 18288"/>
              <a:gd name="connsiteX3" fmla="*/ 1962302 w 3383280"/>
              <a:gd name="connsiteY3" fmla="*/ 0 h 18288"/>
              <a:gd name="connsiteX4" fmla="*/ 2706624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706624 w 3383280"/>
              <a:gd name="connsiteY7" fmla="*/ 18288 h 18288"/>
              <a:gd name="connsiteX8" fmla="*/ 2131466 w 3383280"/>
              <a:gd name="connsiteY8" fmla="*/ 18288 h 18288"/>
              <a:gd name="connsiteX9" fmla="*/ 1488643 w 3383280"/>
              <a:gd name="connsiteY9" fmla="*/ 18288 h 18288"/>
              <a:gd name="connsiteX10" fmla="*/ 845820 w 3383280"/>
              <a:gd name="connsiteY10" fmla="*/ 18288 h 18288"/>
              <a:gd name="connsiteX11" fmla="*/ 0 w 3383280"/>
              <a:gd name="connsiteY11" fmla="*/ 18288 h 18288"/>
              <a:gd name="connsiteX12" fmla="*/ 0 w 338328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37173" y="2829"/>
                  <a:pt x="403433" y="9167"/>
                  <a:pt x="676656" y="0"/>
                </a:cubicBezTo>
                <a:cubicBezTo>
                  <a:pt x="949879" y="-9167"/>
                  <a:pt x="1103389" y="-19890"/>
                  <a:pt x="1319479" y="0"/>
                </a:cubicBezTo>
                <a:cubicBezTo>
                  <a:pt x="1535569" y="19890"/>
                  <a:pt x="1682672" y="-17352"/>
                  <a:pt x="1962302" y="0"/>
                </a:cubicBezTo>
                <a:cubicBezTo>
                  <a:pt x="2241932" y="17352"/>
                  <a:pt x="2522200" y="-30059"/>
                  <a:pt x="2706624" y="0"/>
                </a:cubicBezTo>
                <a:cubicBezTo>
                  <a:pt x="2891048" y="30059"/>
                  <a:pt x="3045365" y="-14656"/>
                  <a:pt x="3383280" y="0"/>
                </a:cubicBezTo>
                <a:cubicBezTo>
                  <a:pt x="3382846" y="7551"/>
                  <a:pt x="3382813" y="9822"/>
                  <a:pt x="3383280" y="18288"/>
                </a:cubicBezTo>
                <a:cubicBezTo>
                  <a:pt x="3053377" y="3328"/>
                  <a:pt x="2851947" y="-13486"/>
                  <a:pt x="2706624" y="18288"/>
                </a:cubicBezTo>
                <a:cubicBezTo>
                  <a:pt x="2561301" y="50062"/>
                  <a:pt x="2276448" y="-4069"/>
                  <a:pt x="2131466" y="18288"/>
                </a:cubicBezTo>
                <a:cubicBezTo>
                  <a:pt x="1986484" y="40645"/>
                  <a:pt x="1793482" y="35971"/>
                  <a:pt x="1488643" y="18288"/>
                </a:cubicBezTo>
                <a:cubicBezTo>
                  <a:pt x="1183804" y="605"/>
                  <a:pt x="1165655" y="13056"/>
                  <a:pt x="845820" y="18288"/>
                </a:cubicBezTo>
                <a:cubicBezTo>
                  <a:pt x="525985" y="23520"/>
                  <a:pt x="359281" y="20906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268344" y="9609"/>
                  <a:pt x="438266" y="25094"/>
                  <a:pt x="608990" y="0"/>
                </a:cubicBezTo>
                <a:cubicBezTo>
                  <a:pt x="779714" y="-25094"/>
                  <a:pt x="1051156" y="12077"/>
                  <a:pt x="1353312" y="0"/>
                </a:cubicBezTo>
                <a:cubicBezTo>
                  <a:pt x="1655468" y="-12077"/>
                  <a:pt x="1744944" y="15185"/>
                  <a:pt x="1928470" y="0"/>
                </a:cubicBezTo>
                <a:cubicBezTo>
                  <a:pt x="2111996" y="-15185"/>
                  <a:pt x="2262421" y="-9753"/>
                  <a:pt x="2503627" y="0"/>
                </a:cubicBezTo>
                <a:cubicBezTo>
                  <a:pt x="2744833" y="9753"/>
                  <a:pt x="3026048" y="-23784"/>
                  <a:pt x="3383280" y="0"/>
                </a:cubicBezTo>
                <a:cubicBezTo>
                  <a:pt x="3383198" y="4406"/>
                  <a:pt x="3383191" y="9982"/>
                  <a:pt x="3383280" y="18288"/>
                </a:cubicBezTo>
                <a:cubicBezTo>
                  <a:pt x="3162586" y="20850"/>
                  <a:pt x="2901132" y="28452"/>
                  <a:pt x="2740457" y="18288"/>
                </a:cubicBezTo>
                <a:cubicBezTo>
                  <a:pt x="2579782" y="8124"/>
                  <a:pt x="2388638" y="-13238"/>
                  <a:pt x="2097634" y="18288"/>
                </a:cubicBezTo>
                <a:cubicBezTo>
                  <a:pt x="1806630" y="49814"/>
                  <a:pt x="1687248" y="-8161"/>
                  <a:pt x="1454810" y="18288"/>
                </a:cubicBezTo>
                <a:cubicBezTo>
                  <a:pt x="1222372" y="44737"/>
                  <a:pt x="872924" y="37554"/>
                  <a:pt x="710489" y="18288"/>
                </a:cubicBezTo>
                <a:cubicBezTo>
                  <a:pt x="548054" y="-978"/>
                  <a:pt x="151263" y="49891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greja com torre de relógio&#10;&#10;Descrição gerada automaticamente">
            <a:extLst>
              <a:ext uri="{FF2B5EF4-FFF2-40B4-BE49-F238E27FC236}">
                <a16:creationId xmlns:a16="http://schemas.microsoft.com/office/drawing/2014/main" id="{812C323A-6DFB-CE58-D981-0BD6D4A8F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1" r="5777" b="-4"/>
          <a:stretch/>
        </p:blipFill>
        <p:spPr>
          <a:xfrm>
            <a:off x="8171361" y="4366936"/>
            <a:ext cx="4020639" cy="2491073"/>
          </a:xfrm>
          <a:custGeom>
            <a:avLst/>
            <a:gdLst/>
            <a:ahLst/>
            <a:cxnLst/>
            <a:rect l="l" t="t" r="r" b="b"/>
            <a:pathLst>
              <a:path w="4020639" h="2491073">
                <a:moveTo>
                  <a:pt x="2387172" y="4"/>
                </a:moveTo>
                <a:cubicBezTo>
                  <a:pt x="2431588" y="-79"/>
                  <a:pt x="2476014" y="1187"/>
                  <a:pt x="2520440" y="4521"/>
                </a:cubicBezTo>
                <a:cubicBezTo>
                  <a:pt x="2670017" y="18188"/>
                  <a:pt x="2820292" y="21522"/>
                  <a:pt x="2970288" y="14521"/>
                </a:cubicBezTo>
                <a:cubicBezTo>
                  <a:pt x="3090823" y="5814"/>
                  <a:pt x="3211725" y="4294"/>
                  <a:pt x="3332425" y="9988"/>
                </a:cubicBezTo>
                <a:cubicBezTo>
                  <a:pt x="3444887" y="16788"/>
                  <a:pt x="3557349" y="23721"/>
                  <a:pt x="3670191" y="19722"/>
                </a:cubicBezTo>
                <a:cubicBezTo>
                  <a:pt x="3715125" y="18121"/>
                  <a:pt x="3759424" y="16121"/>
                  <a:pt x="3803977" y="13454"/>
                </a:cubicBezTo>
                <a:cubicBezTo>
                  <a:pt x="3844957" y="9821"/>
                  <a:pt x="3886048" y="8104"/>
                  <a:pt x="3927130" y="8304"/>
                </a:cubicBezTo>
                <a:lnTo>
                  <a:pt x="4020639" y="13128"/>
                </a:lnTo>
                <a:lnTo>
                  <a:pt x="4020639" y="2491073"/>
                </a:lnTo>
                <a:lnTo>
                  <a:pt x="6804" y="2491073"/>
                </a:lnTo>
                <a:lnTo>
                  <a:pt x="20473" y="2308286"/>
                </a:lnTo>
                <a:cubicBezTo>
                  <a:pt x="23924" y="2245403"/>
                  <a:pt x="26128" y="2182489"/>
                  <a:pt x="27088" y="2119545"/>
                </a:cubicBezTo>
                <a:cubicBezTo>
                  <a:pt x="30263" y="1875850"/>
                  <a:pt x="38884" y="1631647"/>
                  <a:pt x="11966" y="1388714"/>
                </a:cubicBezTo>
                <a:cubicBezTo>
                  <a:pt x="-6330" y="1224134"/>
                  <a:pt x="928" y="1060316"/>
                  <a:pt x="4255" y="895864"/>
                </a:cubicBezTo>
                <a:cubicBezTo>
                  <a:pt x="8035" y="711091"/>
                  <a:pt x="6221" y="526193"/>
                  <a:pt x="6221" y="341421"/>
                </a:cubicBezTo>
                <a:cubicBezTo>
                  <a:pt x="5918" y="261036"/>
                  <a:pt x="11060" y="181159"/>
                  <a:pt x="19830" y="101154"/>
                </a:cubicBezTo>
                <a:cubicBezTo>
                  <a:pt x="22968" y="72137"/>
                  <a:pt x="24376" y="43159"/>
                  <a:pt x="24410" y="14230"/>
                </a:cubicBezTo>
                <a:lnTo>
                  <a:pt x="24352" y="12883"/>
                </a:lnTo>
                <a:lnTo>
                  <a:pt x="156331" y="7988"/>
                </a:lnTo>
                <a:cubicBezTo>
                  <a:pt x="300221" y="-159"/>
                  <a:pt x="444492" y="3228"/>
                  <a:pt x="587900" y="18121"/>
                </a:cubicBezTo>
                <a:cubicBezTo>
                  <a:pt x="689357" y="25975"/>
                  <a:pt x="791270" y="24722"/>
                  <a:pt x="892537" y="14388"/>
                </a:cubicBezTo>
                <a:cubicBezTo>
                  <a:pt x="1078365" y="-1747"/>
                  <a:pt x="1263813" y="11188"/>
                  <a:pt x="1449261" y="22122"/>
                </a:cubicBezTo>
                <a:cubicBezTo>
                  <a:pt x="1628870" y="32788"/>
                  <a:pt x="1808352" y="24921"/>
                  <a:pt x="1987961" y="17855"/>
                </a:cubicBezTo>
                <a:cubicBezTo>
                  <a:pt x="2120763" y="12655"/>
                  <a:pt x="2253923" y="254"/>
                  <a:pt x="2387172" y="4"/>
                </a:cubicBezTo>
                <a:close/>
              </a:path>
            </a:pathLst>
          </a:cu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12E2513-2FAA-2250-72C5-A5201BB3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5CD05A-1791-C6E9-70DD-C8F449AB2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519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21" name="Imagem 20" descr="Pessoas sentadas ao redor de bicicleta na rua&#10;&#10;Descrição gerada automaticamente com confiança média">
            <a:extLst>
              <a:ext uri="{FF2B5EF4-FFF2-40B4-BE49-F238E27FC236}">
                <a16:creationId xmlns:a16="http://schemas.microsoft.com/office/drawing/2014/main" id="{F0EDCB64-3C19-0D75-A058-FD9991DA1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0" r="-1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03EF24E-E158-EEF8-6EAE-445BA911E6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6" r="-1" b="29658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A0539A-B390-2918-DB0E-C1D6D018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Noite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12E2513-2FAA-2250-72C5-A5201BB3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8450" y="6356350"/>
            <a:ext cx="895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dn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E6FF37E-8B4F-DD46-9E87-D77092504967}">
  <we:reference id="wa200005566" version="3.0.0.2" store="pt-BR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259</Words>
  <Application>Microsoft Office PowerPoint</Application>
  <PresentationFormat>Widescreen</PresentationFormat>
  <Paragraphs>66</Paragraphs>
  <Slides>12</Slides>
  <Notes>6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Metropolis</vt:lpstr>
      <vt:lpstr>Poppins</vt:lpstr>
      <vt:lpstr>Tema do Office</vt:lpstr>
      <vt:lpstr>Midnight</vt:lpstr>
      <vt:lpstr>Porto Alegre  Cidade Candidata CBP2028</vt:lpstr>
      <vt:lpstr>Localização e Acesso</vt:lpstr>
      <vt:lpstr>Sobre a cidade</vt:lpstr>
      <vt:lpstr>Apresentação do PowerPoint</vt:lpstr>
      <vt:lpstr>Apresentação do PowerPoint</vt:lpstr>
      <vt:lpstr>Apresentação do PowerPoint</vt:lpstr>
      <vt:lpstr>Lazer</vt:lpstr>
      <vt:lpstr>Lazer</vt:lpstr>
      <vt:lpstr>Noite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Porto Alegre  Cidade Candidata CBP2028</dc:title>
  <dc:creator>Francine Oliveira</dc:creator>
  <cp:lastModifiedBy>CN PRODUÇÕES</cp:lastModifiedBy>
  <cp:revision>4</cp:revision>
  <dcterms:created xsi:type="dcterms:W3CDTF">2024-05-31T00:03:37Z</dcterms:created>
  <dcterms:modified xsi:type="dcterms:W3CDTF">2024-06-01T16:06:01Z</dcterms:modified>
</cp:coreProperties>
</file>